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59" r:id="rId7"/>
    <p:sldId id="264" r:id="rId8"/>
    <p:sldId id="265" r:id="rId9"/>
    <p:sldId id="300" r:id="rId10"/>
    <p:sldId id="301" r:id="rId11"/>
    <p:sldId id="303" r:id="rId12"/>
    <p:sldId id="283" r:id="rId13"/>
    <p:sldId id="284" r:id="rId14"/>
    <p:sldId id="268" r:id="rId15"/>
    <p:sldId id="269" r:id="rId16"/>
    <p:sldId id="285" r:id="rId17"/>
    <p:sldId id="270" r:id="rId18"/>
    <p:sldId id="271" r:id="rId19"/>
    <p:sldId id="286" r:id="rId20"/>
    <p:sldId id="287" r:id="rId21"/>
    <p:sldId id="288" r:id="rId22"/>
    <p:sldId id="272" r:id="rId23"/>
    <p:sldId id="273" r:id="rId24"/>
    <p:sldId id="274" r:id="rId25"/>
    <p:sldId id="275" r:id="rId26"/>
    <p:sldId id="307" r:id="rId27"/>
    <p:sldId id="282" r:id="rId28"/>
    <p:sldId id="276" r:id="rId29"/>
    <p:sldId id="277" r:id="rId30"/>
    <p:sldId id="279" r:id="rId31"/>
    <p:sldId id="308" r:id="rId32"/>
    <p:sldId id="280" r:id="rId33"/>
    <p:sldId id="281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4" r:id="rId44"/>
    <p:sldId id="305" r:id="rId45"/>
    <p:sldId id="306" r:id="rId46"/>
    <p:sldId id="309" r:id="rId47"/>
    <p:sldId id="310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6D1D3-20AF-5B08-5939-D1B320915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C9B245-AC77-122D-0050-2D799CCD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FECBA0-2EAD-0746-B41A-433A4BA14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431E6-41DF-E8E3-B007-0ACCF5A4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FE7EB3-BC6E-FE54-6389-E14A6932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90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91B7D-57DB-1F21-9E00-C1F1ADB3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AB3EC6-711D-BB59-4617-3E2CA0CCE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B8374B-96DD-019E-492F-23FB58A3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CF692-D448-3675-E993-CC389791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7EAC59-ABCC-B2B3-32BA-841AEA3E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74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75602E-247F-8496-CC5A-B16B8E660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84F83C-A070-4BF9-E5DD-CEB62FEC3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487810-DAD7-1A97-6BD3-E6088044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4FE5D7-1D62-D9CE-4FC8-BA35FEB0D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4DBF21-E65C-6159-50FB-6D0EDBF9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54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787D3-69E5-81DF-4679-6DF7166B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735418-9AC7-6C9C-341E-468C6E9DF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42174E-2DE0-C019-14F0-CCE875D8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308A00-68EF-CB89-504B-934BE702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509D8-2ED4-F7EB-32B8-6F6462BC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69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96E8F-DEA8-6C4D-00ED-F3731A44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4A96E4-C292-2EDC-1270-3BC806762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B5BCCE-5A7D-2A11-7AB0-C25B0695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92ABDA-52E2-E919-5291-34288DBD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3AE1E9-291F-91A0-9E7A-95CFC8B0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272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C08A5-2057-B9A5-886A-AB6E6733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4A2EBD-F40D-1A01-362B-30637315A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C25648-D68A-A20B-23D3-0D9D16975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427C66-BE6D-F63D-89EF-2F17DB4C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994103-9433-2BE6-757A-DFCD8FAD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899180-35AE-F46A-CE8A-8A014428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05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322D9-AFFD-BF63-30A6-64AD434B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292C6E-D442-63E1-179B-344F54445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D9968D-DD8B-E60F-A06D-713596CE0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704A32-76BC-317D-CB9A-F8139F8AA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4A833A-3DDC-8FF5-436E-4F6DEFFD7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A937E7-136A-5C64-D332-64DB8287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E951874-3394-5387-D8FE-8EDBAEDA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F195CC-6BFC-4DEE-5869-D6A80027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9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C3264-D343-5B2D-F6D1-623E824E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FF6BFC-3387-03E2-F4C6-FFCCA094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6FFF37-C04B-BFC4-74E6-75B96C96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F43E1A-674A-18FD-5CBC-3FE6421B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83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2A2922-D95B-9CFE-9D83-7419D5A4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E93C2D-3999-C712-B000-4AA06F5F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8A65E-381D-62D4-5991-0543505F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49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1B882-8AB9-D551-6166-CEC8145D7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D4A739-DA70-85ED-C3E4-9EC316391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1FE756-6F6A-3169-66DA-A9A289F4E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D369AC-47A1-AF8D-5CB9-B1250A96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147E9F-F656-F854-C526-1A199DA8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861187-8666-D946-E076-9138A7F8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45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74ED0-179C-B57E-DD46-942AB447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3C1E9D-66F4-B911-CFCD-0A8F02FE0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071D2B-4C08-0DD5-70E6-B0838A790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F90074-7B55-345F-D0A6-7FB4DC781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58197B-A8E5-5AF2-1457-08060C98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0A949D-E525-C94C-216F-48BE8EE9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88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C9748F-559E-17D8-5449-156CBE79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4638F9-D6B9-2DC0-8AD4-3975E163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9BDDBE-B4C5-EACA-8833-487E081C4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2760B-508A-439E-8C54-CC7D688B2CD8}" type="datetimeFigureOut">
              <a:rPr lang="pt-BR" smtClean="0"/>
              <a:t>30/11/2022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F2B4BC-EEFC-BFC2-1ADF-2A5ED46F5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4718E3-A3AA-1C01-6DDF-3E452D876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4CE79-44D9-4651-9A5A-66670089E0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84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D7BBB-96D8-D5E8-CBB9-B7672AE063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Curso Full-Stack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D3D52C-532F-DACD-2868-85466942B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02 </a:t>
            </a:r>
            <a:r>
              <a:rPr lang="pt-BR" dirty="0" err="1"/>
              <a:t>python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3067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78633-3142-0428-2563-1F5DF4133C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Usando a função range: Escreva um script.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B7F18-563B-35EA-BFE9-27D73F829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for </a:t>
            </a:r>
            <a:r>
              <a:rPr lang="pt-BR" dirty="0" err="1"/>
              <a:t>variavel</a:t>
            </a:r>
            <a:r>
              <a:rPr lang="pt-BR" dirty="0"/>
              <a:t> in range(0, 10, 1):    #passo 1</a:t>
            </a:r>
          </a:p>
          <a:p>
            <a:pPr marL="0" indent="0">
              <a:buNone/>
            </a:pPr>
            <a:r>
              <a:rPr lang="pt-BR" dirty="0"/>
              <a:t>	print(</a:t>
            </a:r>
            <a:r>
              <a:rPr lang="pt-BR" dirty="0" err="1"/>
              <a:t>variavel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for </a:t>
            </a:r>
            <a:r>
              <a:rPr lang="pt-BR" dirty="0" err="1"/>
              <a:t>variavel</a:t>
            </a:r>
            <a:r>
              <a:rPr lang="pt-BR" dirty="0"/>
              <a:t> in range(0, 10, 2):    #passo 2 </a:t>
            </a:r>
          </a:p>
          <a:p>
            <a:pPr marL="0" indent="0">
              <a:buNone/>
            </a:pPr>
            <a:r>
              <a:rPr lang="pt-BR" dirty="0"/>
              <a:t>	print(</a:t>
            </a:r>
            <a:r>
              <a:rPr lang="pt-BR" dirty="0" err="1"/>
              <a:t>variavel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for </a:t>
            </a:r>
            <a:r>
              <a:rPr lang="pt-BR" dirty="0" err="1"/>
              <a:t>variavel</a:t>
            </a:r>
            <a:r>
              <a:rPr lang="pt-BR" dirty="0"/>
              <a:t> in range(0, 10, 3):     #passo 3 </a:t>
            </a:r>
          </a:p>
          <a:p>
            <a:pPr marL="0" indent="0">
              <a:buNone/>
            </a:pPr>
            <a:r>
              <a:rPr lang="pt-BR" dirty="0"/>
              <a:t>	print(</a:t>
            </a:r>
            <a:r>
              <a:rPr lang="pt-BR" dirty="0" err="1"/>
              <a:t>variavel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02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EAF53E4-AB6F-E7C2-D25E-E8FA3405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4" t="26522" r="45217" b="50000"/>
          <a:stretch/>
        </p:blipFill>
        <p:spPr>
          <a:xfrm>
            <a:off x="1987825" y="1311964"/>
            <a:ext cx="7540487" cy="423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0E81D-F914-E780-A818-D780D1A1A0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CF50C0-BB28-B19D-1943-4A8E65CA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Faça um script para somar os 100 primeiros números inteiros.</a:t>
            </a:r>
          </a:p>
        </p:txBody>
      </p:sp>
    </p:spTree>
    <p:extLst>
      <p:ext uri="{BB962C8B-B14F-4D97-AF65-F5344CB8AC3E}">
        <p14:creationId xmlns:p14="http://schemas.microsoft.com/office/powerpoint/2010/main" val="423558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714D17-C02E-416F-914B-7B5CF61C0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46182" r="50000" b="38158"/>
          <a:stretch/>
        </p:blipFill>
        <p:spPr>
          <a:xfrm>
            <a:off x="2332382" y="1802296"/>
            <a:ext cx="7484369" cy="34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3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DBB1F-9AFD-9C2C-285B-232A4CFCFAA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 com </a:t>
            </a:r>
            <a:r>
              <a:rPr lang="pt-BR" dirty="0" err="1"/>
              <a:t>string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F8A731-2D61-2421-6347-542C9CEA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43668" r="41087" b="39126"/>
          <a:stretch/>
        </p:blipFill>
        <p:spPr>
          <a:xfrm>
            <a:off x="1563755" y="2525575"/>
            <a:ext cx="8067445" cy="27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9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127CE-459E-C2A6-ED48-E1464F0EC3A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Loop </a:t>
            </a:r>
            <a:r>
              <a:rPr lang="pt-BR" dirty="0" err="1"/>
              <a:t>While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28829-27B7-150A-AEA8-3386F2410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while</a:t>
            </a:r>
            <a:r>
              <a:rPr lang="pt-BR" dirty="0"/>
              <a:t> (enquanto) é uma estrutura de repetição ou laço que é utilizada quando queremos que determinado bloco de código seja executado enquanto (</a:t>
            </a:r>
            <a:r>
              <a:rPr lang="pt-BR" dirty="0" err="1"/>
              <a:t>while</a:t>
            </a:r>
            <a:r>
              <a:rPr lang="pt-BR" dirty="0"/>
              <a:t>) determinada condição for alcançada.</a:t>
            </a:r>
          </a:p>
          <a:p>
            <a:r>
              <a:rPr lang="pt-BR" dirty="0"/>
              <a:t>Exemplo: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A6616C-9E66-93B3-F89E-E9F1B476D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9" t="38449" r="56087" b="50000"/>
          <a:stretch/>
        </p:blipFill>
        <p:spPr>
          <a:xfrm>
            <a:off x="3061251" y="3605385"/>
            <a:ext cx="4625010" cy="23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A7BA3-D263-FE7B-24AC-4D8870EAC3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83D973-8AD8-7753-F83E-7BA078306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5" t="45795" r="54131" b="38932"/>
          <a:stretch/>
        </p:blipFill>
        <p:spPr>
          <a:xfrm>
            <a:off x="2610679" y="2160622"/>
            <a:ext cx="4334955" cy="25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0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4D7-74E3-B92C-94C8-BD07EAD6022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Break: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0DF40-9992-86F0-3E7E-230855F3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Python, a instrução break oferece a possibilidade de sair de um loop quando uma condição externa é acionada.</a:t>
            </a:r>
          </a:p>
          <a:p>
            <a:r>
              <a:rPr lang="pt-BR" dirty="0"/>
              <a:t>A instrução break encerra a instrução de loop e transfere a execução para a instrução imediatamente após o loop.</a:t>
            </a:r>
          </a:p>
          <a:p>
            <a:r>
              <a:rPr lang="pt-BR" dirty="0"/>
              <a:t>Exemplo: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D86BBD-218A-DD77-D057-AAC100A45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43475" r="46904" b="38352"/>
          <a:stretch/>
        </p:blipFill>
        <p:spPr>
          <a:xfrm>
            <a:off x="689114" y="4120736"/>
            <a:ext cx="5261112" cy="23721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2790AC-2C77-275C-3B2F-D3B1C0DFD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22" t="76728" r="56848" b="7419"/>
          <a:stretch/>
        </p:blipFill>
        <p:spPr>
          <a:xfrm>
            <a:off x="6445525" y="3978025"/>
            <a:ext cx="3281571" cy="2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925AA-BD68-C7DF-2790-AF70844B301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Break: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EC9A7F2-21CA-C777-D9CF-1E6B516E6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42535" r="53370" b="38127"/>
          <a:stretch/>
        </p:blipFill>
        <p:spPr>
          <a:xfrm>
            <a:off x="1192694" y="4190384"/>
            <a:ext cx="3048001" cy="20740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84FE752-44F6-863B-B675-15F0B7449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13" t="84074" r="44782" b="7225"/>
          <a:stretch/>
        </p:blipFill>
        <p:spPr>
          <a:xfrm>
            <a:off x="4591286" y="4612054"/>
            <a:ext cx="4281634" cy="87978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BE23BAA-31FA-6D84-DFF0-5406A8BFF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79" t="19906" r="36521" b="56342"/>
          <a:stretch/>
        </p:blipFill>
        <p:spPr>
          <a:xfrm>
            <a:off x="1192694" y="1836737"/>
            <a:ext cx="5047677" cy="207401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0973148-7789-F14B-6956-020FABAD1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04" t="69743" r="45326" b="10919"/>
          <a:stretch/>
        </p:blipFill>
        <p:spPr>
          <a:xfrm>
            <a:off x="6732103" y="2004586"/>
            <a:ext cx="3736396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3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FBB6A-2CC1-CED7-CC5A-5A4015FD452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5EDD07-962F-7651-0EEB-B3712580E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9" t="43475" r="47826" b="43572"/>
          <a:stretch/>
        </p:blipFill>
        <p:spPr>
          <a:xfrm>
            <a:off x="2199860" y="2319131"/>
            <a:ext cx="6706784" cy="229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6AD9-D066-BBA0-0E16-808F65F924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Objetivos da aula: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C1EAB1-D98E-01BE-FA34-DCBC7B7D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Estruturas de repetição. </a:t>
            </a:r>
          </a:p>
          <a:p>
            <a:pPr marL="0" indent="0">
              <a:buNone/>
            </a:pPr>
            <a:r>
              <a:rPr lang="pt-BR" dirty="0"/>
              <a:t>For. </a:t>
            </a:r>
            <a:r>
              <a:rPr lang="pt-BR" dirty="0" err="1"/>
              <a:t>While</a:t>
            </a:r>
            <a:r>
              <a:rPr lang="pt-BR" dirty="0"/>
              <a:t>.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. Break. Continue. </a:t>
            </a:r>
          </a:p>
        </p:txBody>
      </p:sp>
    </p:spTree>
    <p:extLst>
      <p:ext uri="{BB962C8B-B14F-4D97-AF65-F5344CB8AC3E}">
        <p14:creationId xmlns:p14="http://schemas.microsoft.com/office/powerpoint/2010/main" val="166680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E6C9F-0043-8C86-A491-8A8DFBC8B51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437AF7-DABB-408C-9E3C-A401A0FD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42315" r="45435" b="38346"/>
          <a:stretch/>
        </p:blipFill>
        <p:spPr>
          <a:xfrm>
            <a:off x="1563755" y="2103437"/>
            <a:ext cx="6419972" cy="28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31399-9C71-5008-5A66-558C71C10EC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85CBE4-04A6-F890-E003-E1B1D377C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1" t="47922" r="44348" b="38738"/>
          <a:stretch/>
        </p:blipFill>
        <p:spPr>
          <a:xfrm>
            <a:off x="1457739" y="3429000"/>
            <a:ext cx="7248362" cy="225286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19EF1E-4D52-7B74-326D-EC6BEB35CAA5}"/>
              </a:ext>
            </a:extLst>
          </p:cNvPr>
          <p:cNvSpPr txBox="1"/>
          <p:nvPr/>
        </p:nvSpPr>
        <p:spPr>
          <a:xfrm>
            <a:off x="838200" y="1802296"/>
            <a:ext cx="914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Enquanto a condição for verdadeira continue a execução.</a:t>
            </a:r>
          </a:p>
        </p:txBody>
      </p:sp>
    </p:spTree>
    <p:extLst>
      <p:ext uri="{BB962C8B-B14F-4D97-AF65-F5344CB8AC3E}">
        <p14:creationId xmlns:p14="http://schemas.microsoft.com/office/powerpoint/2010/main" val="233933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58F12-C7DE-7377-AA84-57A81735EA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A97302-A03D-73F2-C299-B9DDD0A07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uma lista com os seguintes objetos:</a:t>
            </a:r>
          </a:p>
          <a:p>
            <a:pPr marL="0" indent="0">
              <a:buNone/>
            </a:pPr>
            <a:r>
              <a:rPr lang="pt-BR" dirty="0"/>
              <a:t>banana, uva, goiaba, laranja</a:t>
            </a:r>
          </a:p>
          <a:p>
            <a:pPr marL="0" indent="0">
              <a:buNone/>
            </a:pPr>
            <a:r>
              <a:rPr lang="pt-BR" dirty="0"/>
              <a:t>Crie um script para ler os objetos da lista e depois use o comando break se o objeto for uva. A seguir imprima o objeto uva.</a:t>
            </a:r>
          </a:p>
        </p:txBody>
      </p:sp>
    </p:spTree>
    <p:extLst>
      <p:ext uri="{BB962C8B-B14F-4D97-AF65-F5344CB8AC3E}">
        <p14:creationId xmlns:p14="http://schemas.microsoft.com/office/powerpoint/2010/main" val="669504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4939BA-1BF1-9458-265F-06DB81D51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5" t="41155" r="36630" b="39899"/>
          <a:stretch/>
        </p:blipFill>
        <p:spPr>
          <a:xfrm>
            <a:off x="1974574" y="1166192"/>
            <a:ext cx="8457048" cy="28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28DEA-F84B-6816-27C1-2FDCD34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Loop aninhado (</a:t>
            </a:r>
            <a:r>
              <a:rPr lang="pt-BR" dirty="0" err="1"/>
              <a:t>nested</a:t>
            </a:r>
            <a:r>
              <a:rPr lang="pt-BR" dirty="0"/>
              <a:t> loop):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74C9D70-FC8C-7A58-BA89-3B9A256D8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t="36902" r="47174" b="39125"/>
          <a:stretch/>
        </p:blipFill>
        <p:spPr>
          <a:xfrm>
            <a:off x="2809460" y="1987827"/>
            <a:ext cx="5668510" cy="34455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35A3974-B16E-6ACD-3AC8-B4367879E32B}"/>
              </a:ext>
            </a:extLst>
          </p:cNvPr>
          <p:cNvSpPr txBox="1"/>
          <p:nvPr/>
        </p:nvSpPr>
        <p:spPr>
          <a:xfrm>
            <a:off x="8918713" y="3021496"/>
            <a:ext cx="2557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Outer</a:t>
            </a:r>
            <a:r>
              <a:rPr lang="pt-BR" dirty="0"/>
              <a:t> For</a:t>
            </a:r>
          </a:p>
          <a:p>
            <a:r>
              <a:rPr lang="pt-BR" dirty="0"/>
              <a:t>   </a:t>
            </a:r>
          </a:p>
          <a:p>
            <a:r>
              <a:rPr lang="pt-BR" dirty="0"/>
              <a:t> </a:t>
            </a:r>
            <a:r>
              <a:rPr lang="pt-BR" dirty="0" err="1"/>
              <a:t>Inner</a:t>
            </a:r>
            <a:r>
              <a:rPr lang="pt-BR" dirty="0"/>
              <a:t> For</a:t>
            </a:r>
          </a:p>
          <a:p>
            <a:endParaRPr lang="pt-BR" dirty="0"/>
          </a:p>
          <a:p>
            <a:r>
              <a:rPr lang="pt-BR" dirty="0"/>
              <a:t>               1º                  2o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3524849-A58C-7F4D-E354-FB0F65F3EDB6}"/>
              </a:ext>
            </a:extLst>
          </p:cNvPr>
          <p:cNvSpPr/>
          <p:nvPr/>
        </p:nvSpPr>
        <p:spPr>
          <a:xfrm>
            <a:off x="9663815" y="3843131"/>
            <a:ext cx="762950" cy="973521"/>
          </a:xfrm>
          <a:custGeom>
            <a:avLst/>
            <a:gdLst>
              <a:gd name="connsiteX0" fmla="*/ 225287 w 762950"/>
              <a:gd name="connsiteY0" fmla="*/ 0 h 973521"/>
              <a:gd name="connsiteX1" fmla="*/ 742122 w 762950"/>
              <a:gd name="connsiteY1" fmla="*/ 265043 h 973521"/>
              <a:gd name="connsiteX2" fmla="*/ 596348 w 762950"/>
              <a:gd name="connsiteY2" fmla="*/ 954156 h 973521"/>
              <a:gd name="connsiteX3" fmla="*/ 0 w 762950"/>
              <a:gd name="connsiteY3" fmla="*/ 715617 h 97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950" h="973521">
                <a:moveTo>
                  <a:pt x="225287" y="0"/>
                </a:moveTo>
                <a:cubicBezTo>
                  <a:pt x="452783" y="53008"/>
                  <a:pt x="680279" y="106017"/>
                  <a:pt x="742122" y="265043"/>
                </a:cubicBezTo>
                <a:cubicBezTo>
                  <a:pt x="803965" y="424069"/>
                  <a:pt x="720035" y="879060"/>
                  <a:pt x="596348" y="954156"/>
                </a:cubicBezTo>
                <a:cubicBezTo>
                  <a:pt x="472661" y="1029252"/>
                  <a:pt x="236330" y="872434"/>
                  <a:pt x="0" y="7156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CC3007F9-1572-0DCD-D906-DBB296FF4761}"/>
              </a:ext>
            </a:extLst>
          </p:cNvPr>
          <p:cNvSpPr/>
          <p:nvPr/>
        </p:nvSpPr>
        <p:spPr>
          <a:xfrm>
            <a:off x="9236766" y="3270856"/>
            <a:ext cx="2120346" cy="2162535"/>
          </a:xfrm>
          <a:custGeom>
            <a:avLst/>
            <a:gdLst>
              <a:gd name="connsiteX0" fmla="*/ 225287 w 762950"/>
              <a:gd name="connsiteY0" fmla="*/ 0 h 973521"/>
              <a:gd name="connsiteX1" fmla="*/ 742122 w 762950"/>
              <a:gd name="connsiteY1" fmla="*/ 265043 h 973521"/>
              <a:gd name="connsiteX2" fmla="*/ 596348 w 762950"/>
              <a:gd name="connsiteY2" fmla="*/ 954156 h 973521"/>
              <a:gd name="connsiteX3" fmla="*/ 0 w 762950"/>
              <a:gd name="connsiteY3" fmla="*/ 715617 h 973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950" h="973521">
                <a:moveTo>
                  <a:pt x="225287" y="0"/>
                </a:moveTo>
                <a:cubicBezTo>
                  <a:pt x="452783" y="53008"/>
                  <a:pt x="680279" y="106017"/>
                  <a:pt x="742122" y="265043"/>
                </a:cubicBezTo>
                <a:cubicBezTo>
                  <a:pt x="803965" y="424069"/>
                  <a:pt x="720035" y="879060"/>
                  <a:pt x="596348" y="954156"/>
                </a:cubicBezTo>
                <a:cubicBezTo>
                  <a:pt x="472661" y="1029252"/>
                  <a:pt x="236330" y="872434"/>
                  <a:pt x="0" y="7156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67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C9A92-2E4B-8778-7223-439B7B259DF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Continue: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D8264-A0B5-442F-D472-12840D81B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instrução continue interrompe a execução do ciclo sem interromper a execução do laço de repetição.</a:t>
            </a:r>
          </a:p>
          <a:p>
            <a:r>
              <a:rPr lang="pt-BR" dirty="0"/>
              <a:t>Exemplo: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CB2FEE-ED02-7B39-BB8D-39974F8FD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4" t="46682" r="46413" b="39125"/>
          <a:stretch/>
        </p:blipFill>
        <p:spPr>
          <a:xfrm>
            <a:off x="838199" y="3429000"/>
            <a:ext cx="6374329" cy="22826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974650-588E-32D2-A51B-6CEE741EE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13" t="68802" r="45652" b="7942"/>
          <a:stretch/>
        </p:blipFill>
        <p:spPr>
          <a:xfrm>
            <a:off x="7593495" y="3591339"/>
            <a:ext cx="3193775" cy="18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3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76349-E2E2-5062-E509-FC8910731AF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DF272F-ABC0-A8C2-6E8F-B38DBE741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38449" r="49239" b="45505"/>
          <a:stretch/>
        </p:blipFill>
        <p:spPr>
          <a:xfrm>
            <a:off x="1868557" y="2329069"/>
            <a:ext cx="6458359" cy="29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8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99239-1573-D65A-D9FB-A3A09A6510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Exemplo. Imprimindo números pares e ímpares: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C77BA5-E2BC-7446-D0B6-BFECD49A4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4" t="46762" r="47826" b="38158"/>
          <a:stretch/>
        </p:blipFill>
        <p:spPr>
          <a:xfrm>
            <a:off x="2133600" y="2054085"/>
            <a:ext cx="8486316" cy="33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66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686E9-C158-AF9D-61BC-DAAC14916BB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 err="1"/>
              <a:t>Pass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023440-BFEC-E287-29E3-E22D5BB0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Quando uma condição externa é acionada, a instrução </a:t>
            </a:r>
            <a:r>
              <a:rPr lang="pt-BR" dirty="0" err="1"/>
              <a:t>pass</a:t>
            </a:r>
            <a:r>
              <a:rPr lang="pt-BR" dirty="0"/>
              <a:t> permite lidar com a condição sem que o loop seja impactado; todo o código continuará sendo lido.</a:t>
            </a:r>
          </a:p>
          <a:p>
            <a:r>
              <a:rPr lang="pt-BR" dirty="0"/>
              <a:t>Por exemplo: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A71D00-84ED-2D3F-C723-45A00296A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45022" r="47065" b="39125"/>
          <a:stretch/>
        </p:blipFill>
        <p:spPr>
          <a:xfrm>
            <a:off x="1402432" y="3988040"/>
            <a:ext cx="4693568" cy="18959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7DF962-3884-8144-563E-842108578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1" t="77501" r="47609" b="9000"/>
          <a:stretch/>
        </p:blipFill>
        <p:spPr>
          <a:xfrm>
            <a:off x="6660232" y="4110739"/>
            <a:ext cx="4402126" cy="14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B9ECB-BB5C-A477-9945-8D1F211C3B6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Cambiando variáveis 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5D5028-C074-7230-005F-FD8889B0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exemplo:</a:t>
            </a:r>
          </a:p>
          <a:p>
            <a:pPr marL="0" indent="0">
              <a:buNone/>
            </a:pPr>
            <a:r>
              <a:rPr lang="pt-BR" dirty="0"/>
              <a:t>var1 = 5 </a:t>
            </a:r>
          </a:p>
          <a:p>
            <a:pPr marL="0" indent="0">
              <a:buNone/>
            </a:pPr>
            <a:r>
              <a:rPr lang="pt-BR" dirty="0"/>
              <a:t>var2 = 25 </a:t>
            </a:r>
          </a:p>
          <a:p>
            <a:pPr marL="0" indent="0">
              <a:buNone/>
            </a:pPr>
            <a:r>
              <a:rPr lang="pt-BR" dirty="0"/>
              <a:t>var1, var2 = var2, var1</a:t>
            </a:r>
          </a:p>
          <a:p>
            <a:pPr marL="0" indent="0">
              <a:buNone/>
            </a:pPr>
            <a:r>
              <a:rPr lang="pt-BR" dirty="0"/>
              <a:t>print(f"var1 = {var1} e var2 = {var2}")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93068F-7F3F-765C-6092-22359F4A8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30909" r="43370" b="55752"/>
          <a:stretch/>
        </p:blipFill>
        <p:spPr>
          <a:xfrm>
            <a:off x="1207675" y="4833730"/>
            <a:ext cx="5770942" cy="16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D3502-5CC2-4A7F-9CFA-75569FF37F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Estruturas básicas em Python: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46BE97-A510-2E1F-723B-BBBFFEE2F84B}"/>
              </a:ext>
            </a:extLst>
          </p:cNvPr>
          <p:cNvSpPr txBox="1"/>
          <p:nvPr/>
        </p:nvSpPr>
        <p:spPr>
          <a:xfrm>
            <a:off x="838200" y="1855304"/>
            <a:ext cx="74344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Lista    L=[1,3,5,7]</a:t>
            </a:r>
          </a:p>
          <a:p>
            <a:r>
              <a:rPr lang="pt-BR" sz="2800" dirty="0"/>
              <a:t>Tupla   T=(1,2)</a:t>
            </a:r>
          </a:p>
          <a:p>
            <a:r>
              <a:rPr lang="pt-BR" sz="2800" dirty="0"/>
              <a:t>Set       S={1,2}</a:t>
            </a:r>
          </a:p>
          <a:p>
            <a:r>
              <a:rPr lang="pt-BR" sz="2800" dirty="0"/>
              <a:t>Dicionário D={id:2}</a:t>
            </a:r>
          </a:p>
        </p:txBody>
      </p:sp>
    </p:spTree>
    <p:extLst>
      <p:ext uri="{BB962C8B-B14F-4D97-AF65-F5344CB8AC3E}">
        <p14:creationId xmlns:p14="http://schemas.microsoft.com/office/powerpoint/2010/main" val="4179028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1C6A5-399A-6146-EA08-B32E50B732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 err="1"/>
              <a:t>Len</a:t>
            </a:r>
            <a:r>
              <a:rPr lang="pt-BR" dirty="0"/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79C9BD-2CB5-06C0-DC3A-AF0282E97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comando </a:t>
            </a:r>
            <a:r>
              <a:rPr lang="pt-BR" dirty="0" err="1"/>
              <a:t>len</a:t>
            </a:r>
            <a:r>
              <a:rPr lang="pt-BR" dirty="0"/>
              <a:t> (</a:t>
            </a:r>
            <a:r>
              <a:rPr lang="pt-BR" dirty="0" err="1"/>
              <a:t>lenght</a:t>
            </a:r>
            <a:r>
              <a:rPr lang="pt-BR" dirty="0"/>
              <a:t>=comprimento)retorna o tamanho de uma lista:</a:t>
            </a:r>
          </a:p>
          <a:p>
            <a:r>
              <a:rPr lang="pt-BR" dirty="0"/>
              <a:t>Por exemplo:</a:t>
            </a:r>
          </a:p>
          <a:p>
            <a:pPr marL="0" indent="0">
              <a:buNone/>
            </a:pPr>
            <a:r>
              <a:rPr lang="pt-BR" dirty="0"/>
              <a:t>Lista=[1, 2, ’carro’, ’valor’]</a:t>
            </a:r>
          </a:p>
          <a:p>
            <a:pPr marL="0" indent="0">
              <a:buNone/>
            </a:pPr>
            <a:r>
              <a:rPr lang="pt-BR" dirty="0"/>
              <a:t>print(</a:t>
            </a:r>
            <a:r>
              <a:rPr lang="pt-BR" dirty="0" err="1"/>
              <a:t>len</a:t>
            </a:r>
            <a:r>
              <a:rPr lang="pt-BR" dirty="0"/>
              <a:t>(Lista))</a:t>
            </a:r>
          </a:p>
          <a:p>
            <a:pPr marL="0" indent="0">
              <a:buNone/>
            </a:pPr>
            <a:r>
              <a:rPr lang="pt-BR" dirty="0"/>
              <a:t># retorna 4</a:t>
            </a:r>
          </a:p>
        </p:txBody>
      </p:sp>
    </p:spTree>
    <p:extLst>
      <p:ext uri="{BB962C8B-B14F-4D97-AF65-F5344CB8AC3E}">
        <p14:creationId xmlns:p14="http://schemas.microsoft.com/office/powerpoint/2010/main" val="2672864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54E37-FA03-4F66-E025-0E1F3540F47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142923-778F-BF37-6FE4-8620A77E7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42122" r="48478" b="45505"/>
          <a:stretch/>
        </p:blipFill>
        <p:spPr>
          <a:xfrm>
            <a:off x="1391479" y="2292627"/>
            <a:ext cx="8883716" cy="30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30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E5C65-BF2F-4CEC-EB52-C1D60E334D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Exemplo: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55E090B-D473-3E66-DE20-8B2FE196F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50000" r="41631" b="38738"/>
          <a:stretch/>
        </p:blipFill>
        <p:spPr>
          <a:xfrm>
            <a:off x="1961322" y="2103782"/>
            <a:ext cx="8843352" cy="20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2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F63E6-39AD-B3DA-5882-8A24B3B30D7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Exercícios de revisão: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5FA0EE-D0C6-F92D-E828-E877C9D9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Dada a palavra ‘</a:t>
            </a:r>
            <a:r>
              <a:rPr lang="pt-BR" dirty="0" err="1"/>
              <a:t>python</a:t>
            </a:r>
            <a:r>
              <a:rPr lang="pt-BR" dirty="0"/>
              <a:t>’. Escreva um script que leia e imprima as letras p e n.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3414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8078136-4EF9-5043-B8FC-C06C395B4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13" t="33228" r="45543" b="53625"/>
          <a:stretch/>
        </p:blipFill>
        <p:spPr>
          <a:xfrm>
            <a:off x="2544417" y="1444486"/>
            <a:ext cx="7312861" cy="23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0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DA3CD-02AA-9260-85E5-F9C6F7C3EE1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33E6B9-2B1A-3AB4-A97C-2ECC42DA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um range de números de 1 até 10. Imprima todos os números menos o 5.</a:t>
            </a:r>
          </a:p>
        </p:txBody>
      </p:sp>
    </p:spTree>
    <p:extLst>
      <p:ext uri="{BB962C8B-B14F-4D97-AF65-F5344CB8AC3E}">
        <p14:creationId xmlns:p14="http://schemas.microsoft.com/office/powerpoint/2010/main" val="604809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BB75503-1B90-79E8-50BB-556B8B96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34582" r="50000" b="50000"/>
          <a:stretch/>
        </p:blipFill>
        <p:spPr>
          <a:xfrm>
            <a:off x="2464905" y="1232452"/>
            <a:ext cx="6440556" cy="29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0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34E68-3520-D40D-2C06-40BD808040D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 de Revisão: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829A85-4DAF-FEBA-0448-13759EB4B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Inicialmente sem executar o script.</a:t>
            </a:r>
          </a:p>
          <a:p>
            <a:r>
              <a:rPr lang="pt-BR" dirty="0"/>
              <a:t>Analise os 5 exemplos a seguir e diga qual será o resultado.</a:t>
            </a:r>
          </a:p>
        </p:txBody>
      </p:sp>
    </p:spTree>
    <p:extLst>
      <p:ext uri="{BB962C8B-B14F-4D97-AF65-F5344CB8AC3E}">
        <p14:creationId xmlns:p14="http://schemas.microsoft.com/office/powerpoint/2010/main" val="996992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0B658-376C-7ADF-5475-D4C4DDCC920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 1: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5D5D90-FAAD-F6C9-BE3A-02E9F743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6" t="39222" r="27174" b="38545"/>
          <a:stretch/>
        </p:blipFill>
        <p:spPr>
          <a:xfrm>
            <a:off x="715616" y="1904999"/>
            <a:ext cx="10794937" cy="2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9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63F21-A129-EA09-B911-6065050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 2: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9F6851-ACD3-A5FC-0657-DB43A0D0A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9" t="39608" r="27825" b="28879"/>
          <a:stretch/>
        </p:blipFill>
        <p:spPr>
          <a:xfrm>
            <a:off x="980660" y="1908313"/>
            <a:ext cx="9077739" cy="290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2091E-6734-E001-F660-37D56BA82C9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Lista: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33C02-913E-7801-D6B3-3605F61A9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listas são usadas para armazenar vários itens em uma única variável.</a:t>
            </a:r>
          </a:p>
          <a:p>
            <a:pPr marL="0" indent="0">
              <a:buNone/>
            </a:pPr>
            <a:r>
              <a:rPr lang="pt-BR" dirty="0"/>
              <a:t>Por exemplo:</a:t>
            </a:r>
          </a:p>
          <a:p>
            <a:pPr marL="0" indent="0">
              <a:buNone/>
            </a:pPr>
            <a:r>
              <a:rPr lang="pt-BR" dirty="0" err="1"/>
              <a:t>lista_marca_veiculo</a:t>
            </a:r>
            <a:r>
              <a:rPr lang="pt-BR" dirty="0"/>
              <a:t>=[‘</a:t>
            </a:r>
            <a:r>
              <a:rPr lang="pt-BR" dirty="0" err="1"/>
              <a:t>ford</a:t>
            </a:r>
            <a:r>
              <a:rPr lang="pt-BR" dirty="0"/>
              <a:t>’, ’</a:t>
            </a:r>
            <a:r>
              <a:rPr lang="pt-BR" dirty="0" err="1"/>
              <a:t>bmw</a:t>
            </a:r>
            <a:r>
              <a:rPr lang="pt-BR" dirty="0"/>
              <a:t>’, ’cherry’, ’</a:t>
            </a:r>
            <a:r>
              <a:rPr lang="pt-BR" dirty="0" err="1"/>
              <a:t>nissan</a:t>
            </a:r>
            <a:r>
              <a:rPr lang="pt-BR" dirty="0"/>
              <a:t>’]</a:t>
            </a:r>
          </a:p>
          <a:p>
            <a:pPr marL="0" indent="0">
              <a:buNone/>
            </a:pPr>
            <a:r>
              <a:rPr lang="pt-BR" dirty="0" err="1"/>
              <a:t>Numeros_Pares</a:t>
            </a:r>
            <a:r>
              <a:rPr lang="pt-BR" dirty="0"/>
              <a:t>=[2, 4, 6, 8, 10]</a:t>
            </a:r>
          </a:p>
          <a:p>
            <a:pPr marL="0" indent="0">
              <a:buNone/>
            </a:pPr>
            <a:r>
              <a:rPr lang="pt-BR" dirty="0" err="1"/>
              <a:t>Lista_Mista</a:t>
            </a:r>
            <a:r>
              <a:rPr lang="pt-BR" dirty="0"/>
              <a:t>=[2, ’smartfone’, 300, ’laptop’]</a:t>
            </a:r>
          </a:p>
          <a:p>
            <a:pPr marL="0" indent="0">
              <a:buNone/>
            </a:pPr>
            <a:r>
              <a:rPr lang="pt-BR" dirty="0"/>
              <a:t>O 1º elemento de uma lista é indexado como 0.</a:t>
            </a:r>
          </a:p>
          <a:p>
            <a:pPr marL="0" indent="0">
              <a:buNone/>
            </a:pPr>
            <a:r>
              <a:rPr lang="pt-BR" dirty="0"/>
              <a:t>Assim, </a:t>
            </a:r>
            <a:r>
              <a:rPr lang="pt-BR" dirty="0" err="1"/>
              <a:t>lista_marca_veiculo</a:t>
            </a:r>
            <a:r>
              <a:rPr lang="pt-BR" dirty="0"/>
              <a:t>[0]=‘</a:t>
            </a:r>
            <a:r>
              <a:rPr lang="pt-BR" dirty="0" err="1"/>
              <a:t>ford</a:t>
            </a:r>
            <a:r>
              <a:rPr lang="pt-BR" dirty="0"/>
              <a:t>’. </a:t>
            </a:r>
            <a:r>
              <a:rPr lang="pt-BR" dirty="0" err="1"/>
              <a:t>Numeros_Pares</a:t>
            </a:r>
            <a:r>
              <a:rPr lang="pt-BR" dirty="0"/>
              <a:t>[1]=4</a:t>
            </a:r>
          </a:p>
        </p:txBody>
      </p:sp>
    </p:spTree>
    <p:extLst>
      <p:ext uri="{BB962C8B-B14F-4D97-AF65-F5344CB8AC3E}">
        <p14:creationId xmlns:p14="http://schemas.microsoft.com/office/powerpoint/2010/main" val="3908689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9116E-9783-83D9-DE4A-AD1A931C971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 3: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764D37-D70A-07E0-B0AF-96A1E05A2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6" t="28202" r="28043" b="40478"/>
          <a:stretch/>
        </p:blipFill>
        <p:spPr>
          <a:xfrm>
            <a:off x="715616" y="2001078"/>
            <a:ext cx="9952383" cy="31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66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7588E-E65F-2644-A84E-3815276F7C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 4: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3B98DF-9D04-251B-00CB-3B0EF4535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0" t="37868" r="27826" b="36032"/>
          <a:stretch/>
        </p:blipFill>
        <p:spPr>
          <a:xfrm>
            <a:off x="838200" y="1828799"/>
            <a:ext cx="10023449" cy="26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79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6B4D1-32B3-86D9-5FD1-57E248BE765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 5: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A8CB4C-1094-0690-77AB-5133B2B04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5" t="34388" r="28153" b="28492"/>
          <a:stretch/>
        </p:blipFill>
        <p:spPr>
          <a:xfrm>
            <a:off x="1285460" y="1690688"/>
            <a:ext cx="8812697" cy="335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7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73346-8483-EF8F-64BC-216AAB3781D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Exercícios de Revisão: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073FEC-B1DE-9006-8400-F3A42A85C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Qual o resultado da execução do script: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0BCF9-76FF-B415-0974-1D507C3DD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8" t="52755" r="34891" b="29458"/>
          <a:stretch/>
        </p:blipFill>
        <p:spPr>
          <a:xfrm>
            <a:off x="1616764" y="2819400"/>
            <a:ext cx="887067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42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067D6-E001-F906-408A-6DB6F255988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Exercícios de Revisão: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77990B-2644-DD29-D6B5-AB079CF05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 o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execução</a:t>
            </a:r>
            <a:r>
              <a:rPr lang="en-US" dirty="0"/>
              <a:t> do script a </a:t>
            </a:r>
            <a:r>
              <a:rPr lang="en-US" dirty="0" err="1"/>
              <a:t>seguir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5F4CA9-EE18-D41A-6A1A-F39579776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0" t="50000" r="46087" b="33905"/>
          <a:stretch/>
        </p:blipFill>
        <p:spPr>
          <a:xfrm>
            <a:off x="2067337" y="2877378"/>
            <a:ext cx="7318944" cy="28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5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C82CA-29EC-95EC-D3D3-BB2FE5DF69D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Exercícios de Revisão: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BA153-27F5-9D2F-1C10-DBB0A4D1A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a saída do código?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69CA9D-3BE9-95E9-053A-6D40E665D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8" t="59135" r="47500" b="25012"/>
          <a:stretch/>
        </p:blipFill>
        <p:spPr>
          <a:xfrm>
            <a:off x="1484243" y="2885661"/>
            <a:ext cx="7527801" cy="31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6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B25A5-AADD-60B8-D4A5-EA8CA639F6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Exercícios de Revisão: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3CA212-CA24-004A-5F8C-1195D7656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" t="28202" r="81522" b="55365"/>
          <a:stretch/>
        </p:blipFill>
        <p:spPr>
          <a:xfrm>
            <a:off x="2319129" y="2298906"/>
            <a:ext cx="6440559" cy="3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84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91494-B752-5A47-B4B0-A8743BF1D7C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Exercícios de Revisão: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2CA447-3C12-68DD-00C2-5B943340A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" t="28301" r="87717" b="54012"/>
          <a:stretch/>
        </p:blipFill>
        <p:spPr>
          <a:xfrm>
            <a:off x="2743199" y="2330538"/>
            <a:ext cx="4161184" cy="36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7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853E3-0CC3-B05A-A8AE-9DD84539246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Estrutura de repetição: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340B86-335C-CB92-1EEC-40BFE171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Estrutura ou laços de repetição em Python é um recurso para desenvolver tarefas repetitivas em um loop contínuo. </a:t>
            </a:r>
          </a:p>
          <a:p>
            <a:endParaRPr lang="pt-BR" dirty="0"/>
          </a:p>
          <a:p>
            <a:r>
              <a:rPr lang="pt-BR" dirty="0"/>
              <a:t>Em </a:t>
            </a:r>
            <a:r>
              <a:rPr lang="pt-BR" dirty="0" err="1"/>
              <a:t>python</a:t>
            </a:r>
            <a:r>
              <a:rPr lang="pt-BR" dirty="0"/>
              <a:t> temos o loop for e o loop </a:t>
            </a:r>
            <a:r>
              <a:rPr lang="pt-BR" dirty="0" err="1"/>
              <a:t>while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335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1A0FC-2ED6-BB92-4AC1-C40BBB6BD5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Loop For: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233461-C8E3-0BA4-56B0-A7155B6E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loop for é utilizado para percorrer ou iterar sobre uma sequência de dados (lista, uma tupla, uma </a:t>
            </a:r>
            <a:r>
              <a:rPr lang="pt-BR" dirty="0" err="1"/>
              <a:t>string</a:t>
            </a:r>
            <a:r>
              <a:rPr lang="pt-BR" dirty="0"/>
              <a:t>).</a:t>
            </a:r>
          </a:p>
          <a:p>
            <a:r>
              <a:rPr lang="pt-BR" dirty="0"/>
              <a:t>Por exemplo:</a:t>
            </a:r>
          </a:p>
          <a:p>
            <a:pPr marL="0" indent="0">
              <a:buNone/>
            </a:pPr>
            <a:r>
              <a:rPr lang="pt-BR" dirty="0"/>
              <a:t>lista = [10, 2, 3, 60, 5] </a:t>
            </a:r>
          </a:p>
          <a:p>
            <a:pPr marL="0" indent="0">
              <a:buNone/>
            </a:pPr>
            <a:r>
              <a:rPr lang="pt-BR" dirty="0"/>
              <a:t>for num in lista: </a:t>
            </a:r>
          </a:p>
          <a:p>
            <a:pPr marL="0" indent="0">
              <a:buNone/>
            </a:pPr>
            <a:r>
              <a:rPr lang="pt-BR" dirty="0"/>
              <a:t>   print(num)</a:t>
            </a:r>
          </a:p>
          <a:p>
            <a:pPr marL="0" indent="0">
              <a:buNone/>
            </a:pPr>
            <a:r>
              <a:rPr lang="pt-BR" dirty="0"/>
              <a:t>   print(num*2)</a:t>
            </a:r>
          </a:p>
        </p:txBody>
      </p:sp>
    </p:spTree>
    <p:extLst>
      <p:ext uri="{BB962C8B-B14F-4D97-AF65-F5344CB8AC3E}">
        <p14:creationId xmlns:p14="http://schemas.microsoft.com/office/powerpoint/2010/main" val="389383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98C33-BAF8-2338-7D5E-AAABAD9BF8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pt-BR" dirty="0"/>
              <a:t>Exemplo: Realizando a soma dos números da lista.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6AD72-6173-9DF3-5C46-A985FFD02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lista = [10, 2, 3, 60, 5] </a:t>
            </a:r>
          </a:p>
          <a:p>
            <a:pPr marL="0" indent="0">
              <a:buNone/>
            </a:pPr>
            <a:r>
              <a:rPr lang="pt-BR" dirty="0"/>
              <a:t>soma=0</a:t>
            </a:r>
          </a:p>
          <a:p>
            <a:pPr marL="0" indent="0">
              <a:buNone/>
            </a:pPr>
            <a:r>
              <a:rPr lang="pt-BR" dirty="0"/>
              <a:t>for num in lista:</a:t>
            </a:r>
          </a:p>
          <a:p>
            <a:pPr marL="0" indent="0">
              <a:buNone/>
            </a:pPr>
            <a:r>
              <a:rPr lang="pt-BR" dirty="0"/>
              <a:t>    soma=</a:t>
            </a:r>
            <a:r>
              <a:rPr lang="pt-BR" dirty="0" err="1"/>
              <a:t>soma+num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print(soma)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72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5759E-42DE-FD42-8624-9D89ED84A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E28640-F8A8-DC0F-8BF5-6040663CD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3" t="7709" r="45653" b="70058"/>
          <a:stretch/>
        </p:blipFill>
        <p:spPr>
          <a:xfrm>
            <a:off x="2213112" y="1391478"/>
            <a:ext cx="7798156" cy="40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2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60FB6-1E27-1628-0313-300F21E63C6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pt-BR" dirty="0"/>
              <a:t>Range():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84EB9B-E6C8-693E-FAE9-B2828201E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range permite especificar o início de uma sequência, o valor final e o passo (ou pulo).</a:t>
            </a:r>
          </a:p>
          <a:p>
            <a:pPr marL="0" indent="0">
              <a:buNone/>
            </a:pPr>
            <a:r>
              <a:rPr lang="pt-BR" dirty="0"/>
              <a:t>Por exemplo:</a:t>
            </a:r>
          </a:p>
          <a:p>
            <a:pPr marL="0" indent="0">
              <a:buNone/>
            </a:pPr>
            <a:r>
              <a:rPr lang="pt-BR" dirty="0"/>
              <a:t>for var in range(0, 3): </a:t>
            </a:r>
          </a:p>
          <a:p>
            <a:pPr marL="0" indent="0">
              <a:buNone/>
            </a:pPr>
            <a:r>
              <a:rPr lang="pt-BR" dirty="0"/>
              <a:t>     print(‘var’)       #imprime 0,1,2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numero = </a:t>
            </a:r>
            <a:r>
              <a:rPr lang="pt-BR" dirty="0" err="1"/>
              <a:t>int</a:t>
            </a:r>
            <a:r>
              <a:rPr lang="pt-BR" dirty="0"/>
              <a:t>(input(‘Digite um número: ’)) </a:t>
            </a:r>
          </a:p>
          <a:p>
            <a:pPr marL="0" indent="0">
              <a:buNone/>
            </a:pPr>
            <a:r>
              <a:rPr lang="pt-BR" dirty="0"/>
              <a:t>for num in range(0, numero,1): </a:t>
            </a:r>
          </a:p>
          <a:p>
            <a:pPr marL="0" indent="0">
              <a:buNone/>
            </a:pPr>
            <a:r>
              <a:rPr lang="pt-BR" dirty="0"/>
              <a:t>print(num)      #imprime 0,1,2,...,(até número-1)</a:t>
            </a:r>
          </a:p>
        </p:txBody>
      </p:sp>
    </p:spTree>
    <p:extLst>
      <p:ext uri="{BB962C8B-B14F-4D97-AF65-F5344CB8AC3E}">
        <p14:creationId xmlns:p14="http://schemas.microsoft.com/office/powerpoint/2010/main" val="1234932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862</Words>
  <Application>Microsoft Office PowerPoint</Application>
  <PresentationFormat>Widescreen</PresentationFormat>
  <Paragraphs>122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Tema do Office</vt:lpstr>
      <vt:lpstr>Curso Full-Stack</vt:lpstr>
      <vt:lpstr>Objetivos da aula:</vt:lpstr>
      <vt:lpstr>Estruturas básicas em Python:</vt:lpstr>
      <vt:lpstr>Lista:</vt:lpstr>
      <vt:lpstr>Estrutura de repetição:</vt:lpstr>
      <vt:lpstr>Loop For:</vt:lpstr>
      <vt:lpstr>Exemplo: Realizando a soma dos números da lista.</vt:lpstr>
      <vt:lpstr>Apresentação do PowerPoint</vt:lpstr>
      <vt:lpstr>Range():</vt:lpstr>
      <vt:lpstr>Usando a função range: Escreva um script.</vt:lpstr>
      <vt:lpstr>Apresentação do PowerPoint</vt:lpstr>
      <vt:lpstr>Exercício:</vt:lpstr>
      <vt:lpstr>Apresentação do PowerPoint</vt:lpstr>
      <vt:lpstr>Exemplo com string:</vt:lpstr>
      <vt:lpstr>Loop While:</vt:lpstr>
      <vt:lpstr>Exemplo:</vt:lpstr>
      <vt:lpstr>Break:</vt:lpstr>
      <vt:lpstr>Break:</vt:lpstr>
      <vt:lpstr>Exemplo:</vt:lpstr>
      <vt:lpstr>Exemplo:</vt:lpstr>
      <vt:lpstr>While True:</vt:lpstr>
      <vt:lpstr>Exercício:</vt:lpstr>
      <vt:lpstr>Apresentação do PowerPoint</vt:lpstr>
      <vt:lpstr>Loop aninhado (nested loop):</vt:lpstr>
      <vt:lpstr>Continue:</vt:lpstr>
      <vt:lpstr>Exemplo:</vt:lpstr>
      <vt:lpstr>Exemplo. Imprimindo números pares e ímpares:</vt:lpstr>
      <vt:lpstr>Pass:</vt:lpstr>
      <vt:lpstr>Cambiando variáveis :</vt:lpstr>
      <vt:lpstr>Len:</vt:lpstr>
      <vt:lpstr>Exemplo:</vt:lpstr>
      <vt:lpstr>Exemplo:</vt:lpstr>
      <vt:lpstr>Exercícios de revisão:</vt:lpstr>
      <vt:lpstr>Apresentação do PowerPoint</vt:lpstr>
      <vt:lpstr>Exercício:</vt:lpstr>
      <vt:lpstr>Apresentação do PowerPoint</vt:lpstr>
      <vt:lpstr>Exercício de Revisão:</vt:lpstr>
      <vt:lpstr>Exercício 1:</vt:lpstr>
      <vt:lpstr>Exercício 2:</vt:lpstr>
      <vt:lpstr>Exercício 3:</vt:lpstr>
      <vt:lpstr>Exercício 4:</vt:lpstr>
      <vt:lpstr>Exercício 5:</vt:lpstr>
      <vt:lpstr>Exercícios de Revisão: </vt:lpstr>
      <vt:lpstr>Exercícios de Revisão: </vt:lpstr>
      <vt:lpstr>Exercícios de Revisão: </vt:lpstr>
      <vt:lpstr>Exercícios de Revisão: </vt:lpstr>
      <vt:lpstr>Exercícios de Revisão: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Full-Stack</dc:title>
  <dc:creator>Dourival Júnior</dc:creator>
  <cp:lastModifiedBy>Dourival Júnior</cp:lastModifiedBy>
  <cp:revision>34</cp:revision>
  <dcterms:created xsi:type="dcterms:W3CDTF">2022-11-28T12:46:30Z</dcterms:created>
  <dcterms:modified xsi:type="dcterms:W3CDTF">2022-11-30T14:08:17Z</dcterms:modified>
</cp:coreProperties>
</file>